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7" r:id="rId3"/>
    <p:sldId id="276" r:id="rId4"/>
    <p:sldId id="275" r:id="rId5"/>
    <p:sldId id="257" r:id="rId6"/>
    <p:sldId id="278" r:id="rId7"/>
    <p:sldId id="280" r:id="rId8"/>
    <p:sldId id="281" r:id="rId9"/>
    <p:sldId id="284" r:id="rId10"/>
    <p:sldId id="263" r:id="rId11"/>
    <p:sldId id="261" r:id="rId12"/>
    <p:sldId id="282" r:id="rId13"/>
    <p:sldId id="262" r:id="rId14"/>
    <p:sldId id="264" r:id="rId15"/>
    <p:sldId id="272" r:id="rId16"/>
    <p:sldId id="283" r:id="rId17"/>
    <p:sldId id="260" r:id="rId18"/>
    <p:sldId id="270" r:id="rId19"/>
    <p:sldId id="271" r:id="rId20"/>
    <p:sldId id="274" r:id="rId21"/>
    <p:sldId id="279" r:id="rId22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cace" initials="c" lastIdx="1" clrIdx="0">
    <p:extLst>
      <p:ext uri="{19B8F6BF-5375-455C-9EA6-DF929625EA0E}">
        <p15:presenceInfo xmlns:p15="http://schemas.microsoft.com/office/powerpoint/2012/main" userId="caca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5"/>
    <a:srgbClr val="00589C"/>
    <a:srgbClr val="E3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59" d="100"/>
          <a:sy n="159" d="100"/>
        </p:scale>
        <p:origin x="156" y="2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CE56235-7473-4B7D-9EE5-C1320C8002CD}" type="slidenum">
              <a:rPr lang="de-DE" altLang="en-US"/>
              <a:pPr/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9325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rgbClr val="004D95"/>
                </a:solidFill>
                <a:latin typeface="Verdana" panose="020B0604030504040204" pitchFamily="34" charset="0"/>
              </a:defRPr>
            </a:lvl1pPr>
          </a:lstStyle>
          <a:p>
            <a:fld id="{A2BB7DF1-F1B4-4A11-9E3D-EC61D746D1A5}" type="slidenum">
              <a:rPr lang="de-DE" altLang="en-US"/>
              <a:pPr/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72225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MS PGothic" panose="020B0600070205080204" pitchFamily="34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4D95"/>
        </a:solidFill>
        <a:latin typeface="Verdana" pitchFamily="96" charset="0"/>
        <a:ea typeface="MS PGothic" panose="020B0600070205080204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MS PGothic" panose="020B0600070205080204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MS PGothic" panose="020B0600070205080204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MS PGothic" panose="020B0600070205080204" pitchFamily="34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90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291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FDF31F-76C9-43CE-965B-C8F0AAAA3B2A}" type="slidenum">
              <a:rPr lang="de-DE" altLang="en-US" sz="1000">
                <a:solidFill>
                  <a:srgbClr val="004D95"/>
                </a:solidFill>
                <a:latin typeface="Verdana" panose="020B0604030504040204" pitchFamily="34" charset="0"/>
              </a:rPr>
              <a:pPr/>
              <a:t>1</a:t>
            </a:fld>
            <a:endParaRPr lang="de-DE" altLang="en-US" sz="1000">
              <a:solidFill>
                <a:srgbClr val="004D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3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1588"/>
            <a:ext cx="9144000" cy="5143500"/>
          </a:xfrm>
          <a:prstGeom prst="rect">
            <a:avLst/>
          </a:prstGeom>
          <a:solidFill>
            <a:srgbClr val="005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-36513" y="4587875"/>
            <a:ext cx="92884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Bild 11" descr="GFZ-LogoNeu_eng_neg_1c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9313"/>
            <a:ext cx="587375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2" descr="HG_LOGO_Neg_CMYK_en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659313"/>
            <a:ext cx="101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228600"/>
            <a:ext cx="8839200" cy="15430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1771650"/>
            <a:ext cx="8839200" cy="8001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4864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1886C-5C7D-478E-94D7-3EA92C46FEA1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9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257300"/>
            <a:ext cx="4343400" cy="302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57300"/>
            <a:ext cx="4343400" cy="3028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F02A8-57ED-45BA-A0FE-9B112B57E87C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5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669DB-C4C9-4601-9682-5F1241AC4E2E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9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159F20-96D8-4AD8-85C6-0A57CD8466BB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2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2B90CC-4D52-4EF2-94AF-21522C9C0527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0C85C1-8FCE-4D34-9994-1853F103ACDF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1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28600"/>
            <a:ext cx="883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57300"/>
            <a:ext cx="88392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4887913"/>
            <a:ext cx="5410200" cy="2555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4887913"/>
            <a:ext cx="838200" cy="2555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fld id="{F335EC5A-D2B4-4496-9334-980CA01D2A20}" type="slidenum">
              <a:rPr lang="de-DE" altLang="en-US"/>
              <a:pPr/>
              <a:t>‹Nr.›</a:t>
            </a:fld>
            <a:endParaRPr lang="de-DE" altLang="en-US">
              <a:solidFill>
                <a:schemeClr val="tx1"/>
              </a:solidFill>
            </a:endParaRPr>
          </a:p>
        </p:txBody>
      </p:sp>
      <p:sp>
        <p:nvSpPr>
          <p:cNvPr id="2" name="Line 12"/>
          <p:cNvSpPr>
            <a:spLocks noChangeShapeType="1"/>
          </p:cNvSpPr>
          <p:nvPr/>
        </p:nvSpPr>
        <p:spPr bwMode="auto">
          <a:xfrm>
            <a:off x="0" y="4564063"/>
            <a:ext cx="9144000" cy="0"/>
          </a:xfrm>
          <a:prstGeom prst="line">
            <a:avLst/>
          </a:prstGeom>
          <a:noFill/>
          <a:ln w="6350">
            <a:solidFill>
              <a:srgbClr val="004D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1" name="Bild 10" descr="GFZ-LogoNeu_eng_4c.eps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59313"/>
            <a:ext cx="5762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Bild 4" descr="HG_LOGO_Pos_CMYK_eng.eps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4640263"/>
            <a:ext cx="10842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+mj-lt"/>
          <a:ea typeface="MS PGothic" panose="020B0600070205080204" pitchFamily="34" charset="-128"/>
          <a:cs typeface="ＭＳ Ｐゴシック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MS PGothic" panose="020B0600070205080204" pitchFamily="34" charset="-128"/>
          <a:cs typeface="ＭＳ Ｐゴシック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MS PGothic" panose="020B0600070205080204" pitchFamily="34" charset="-128"/>
          <a:cs typeface="ＭＳ Ｐゴシック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MS PGothic" panose="020B0600070205080204" pitchFamily="34" charset="-128"/>
          <a:cs typeface="ＭＳ Ｐゴシック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MS PGothic" panose="020B0600070205080204" pitchFamily="34" charset="-128"/>
          <a:cs typeface="ＭＳ Ｐゴシック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589C"/>
          </a:solidFill>
          <a:latin typeface="+mn-lt"/>
          <a:ea typeface="MS PGothic" panose="020B0600070205080204" pitchFamily="34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MS PGothic" panose="020B0600070205080204" pitchFamily="34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tiff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018" y="411510"/>
            <a:ext cx="8839200" cy="15430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Testing numerical codes </a:t>
            </a:r>
            <a:br>
              <a:rPr lang="en-US" altLang="en-US" dirty="0" smtClean="0"/>
            </a:br>
            <a:r>
              <a:rPr lang="en-US" altLang="en-US" dirty="0" smtClean="0"/>
              <a:t>for simulating 3D thermal convection </a:t>
            </a:r>
            <a:br>
              <a:rPr lang="en-US" altLang="en-US" dirty="0" smtClean="0"/>
            </a:br>
            <a:r>
              <a:rPr lang="en-US" altLang="en-US" dirty="0" smtClean="0"/>
              <a:t>in faulted geothermal systems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2108" y="2574576"/>
            <a:ext cx="8839200" cy="1368152"/>
          </a:xfrm>
        </p:spPr>
        <p:txBody>
          <a:bodyPr/>
          <a:lstStyle/>
          <a:p>
            <a:pPr eaLnBrk="1" hangingPunct="1">
              <a:defRPr/>
            </a:pPr>
            <a:r>
              <a:rPr lang="de-DE" dirty="0"/>
              <a:t>Fabien </a:t>
            </a:r>
            <a:r>
              <a:rPr lang="de-DE" dirty="0" err="1" smtClean="0"/>
              <a:t>Magri</a:t>
            </a:r>
            <a:r>
              <a:rPr lang="de-DE" dirty="0" smtClean="0"/>
              <a:t> </a:t>
            </a:r>
            <a:r>
              <a:rPr lang="de-DE" sz="1050" dirty="0"/>
              <a:t>(1,2</a:t>
            </a:r>
            <a:r>
              <a:rPr lang="de-DE" sz="1050" dirty="0" smtClean="0"/>
              <a:t>) </a:t>
            </a:r>
            <a:r>
              <a:rPr lang="de-DE" dirty="0" smtClean="0"/>
              <a:t>, </a:t>
            </a:r>
            <a:r>
              <a:rPr lang="de-DE" dirty="0" err="1"/>
              <a:t>Norihiro</a:t>
            </a:r>
            <a:r>
              <a:rPr lang="de-DE" dirty="0"/>
              <a:t> </a:t>
            </a:r>
            <a:r>
              <a:rPr lang="de-DE" dirty="0" smtClean="0"/>
              <a:t>Watanabe </a:t>
            </a:r>
            <a:r>
              <a:rPr lang="de-DE" sz="1050" dirty="0"/>
              <a:t>(</a:t>
            </a:r>
            <a:r>
              <a:rPr lang="de-DE" sz="1050" dirty="0" smtClean="0"/>
              <a:t>1</a:t>
            </a:r>
            <a:r>
              <a:rPr lang="de-DE" sz="1050" dirty="0"/>
              <a:t>) </a:t>
            </a:r>
            <a:r>
              <a:rPr lang="de-DE" dirty="0" smtClean="0"/>
              <a:t>, Olaf </a:t>
            </a:r>
            <a:r>
              <a:rPr lang="de-DE" dirty="0" err="1" smtClean="0"/>
              <a:t>Kolitz</a:t>
            </a:r>
            <a:r>
              <a:rPr lang="de-DE" sz="1050" dirty="0" smtClean="0"/>
              <a:t>(1) </a:t>
            </a:r>
            <a:r>
              <a:rPr lang="de-DE" dirty="0" smtClean="0"/>
              <a:t>,</a:t>
            </a:r>
            <a:endParaRPr lang="de-DE" dirty="0"/>
          </a:p>
          <a:p>
            <a:pPr eaLnBrk="1" hangingPunct="1">
              <a:defRPr/>
            </a:pPr>
            <a:r>
              <a:rPr lang="de-DE" dirty="0" err="1" smtClean="0"/>
              <a:t>Wenqing</a:t>
            </a:r>
            <a:r>
              <a:rPr lang="de-DE" dirty="0" smtClean="0"/>
              <a:t> Wang</a:t>
            </a:r>
            <a:r>
              <a:rPr lang="de-DE" sz="1050" dirty="0" smtClean="0"/>
              <a:t>(1) </a:t>
            </a:r>
            <a:r>
              <a:rPr lang="de-DE" dirty="0" smtClean="0"/>
              <a:t>, </a:t>
            </a:r>
            <a:r>
              <a:rPr lang="de-DE" u="sng" dirty="0" smtClean="0"/>
              <a:t>Mauro </a:t>
            </a:r>
            <a:r>
              <a:rPr lang="de-DE" u="sng" dirty="0" smtClean="0"/>
              <a:t>Cacace</a:t>
            </a:r>
            <a:r>
              <a:rPr lang="de-DE" dirty="0" smtClean="0"/>
              <a:t> </a:t>
            </a:r>
            <a:r>
              <a:rPr lang="de-DE" sz="1050" dirty="0" smtClean="0"/>
              <a:t>(3)</a:t>
            </a:r>
          </a:p>
          <a:p>
            <a:pPr eaLnBrk="1" hangingPunct="1">
              <a:defRPr/>
            </a:pPr>
            <a:endParaRPr lang="de-DE" sz="1000" dirty="0" smtClean="0"/>
          </a:p>
          <a:p>
            <a:pPr lvl="0" algn="just" eaLnBrk="1" hangingPunct="1">
              <a:defRPr/>
            </a:pPr>
            <a:r>
              <a:rPr lang="en-US" sz="1200" dirty="0">
                <a:solidFill>
                  <a:srgbClr val="FFFFFF"/>
                </a:solidFill>
              </a:rPr>
              <a:t>		        </a:t>
            </a:r>
            <a:r>
              <a:rPr lang="en-US" sz="1200" dirty="0" smtClean="0">
                <a:solidFill>
                  <a:srgbClr val="FFFFFF"/>
                </a:solidFill>
              </a:rPr>
              <a:t>(1) UFZ – Helmholtz Centre for Environmental Research</a:t>
            </a:r>
          </a:p>
          <a:p>
            <a:pPr lvl="0" algn="just" eaLnBrk="1" hangingPunct="1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		        (2) Free University Berlin, Dep. Of Hydrology</a:t>
            </a:r>
          </a:p>
          <a:p>
            <a:pPr algn="just" eaLnBrk="1" hangingPunct="1">
              <a:defRPr/>
            </a:pPr>
            <a:r>
              <a:rPr lang="en-US" sz="1200" dirty="0">
                <a:solidFill>
                  <a:srgbClr val="FFFFFF"/>
                </a:solidFill>
              </a:rPr>
              <a:t>		        </a:t>
            </a:r>
            <a:r>
              <a:rPr lang="en-US" sz="1200" dirty="0" smtClean="0">
                <a:solidFill>
                  <a:srgbClr val="FFFFFF"/>
                </a:solidFill>
              </a:rPr>
              <a:t>(3) </a:t>
            </a:r>
            <a:r>
              <a:rPr lang="en-US" sz="1200" dirty="0">
                <a:solidFill>
                  <a:srgbClr val="FFFFFF"/>
                </a:solidFill>
              </a:rPr>
              <a:t>GFZ – German Centre for Geosciences, Potsdam Germany</a:t>
            </a:r>
          </a:p>
          <a:p>
            <a:pPr lvl="0" algn="just" eaLnBrk="1" hangingPunct="1">
              <a:defRPr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088451" y="4515966"/>
            <a:ext cx="29798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chemeClr val="bg1"/>
                </a:solidFill>
              </a:rPr>
              <a:t>Geomod</a:t>
            </a:r>
            <a:r>
              <a:rPr lang="en-US" sz="1800" dirty="0" smtClean="0">
                <a:solidFill>
                  <a:schemeClr val="bg1"/>
                </a:solidFill>
              </a:rPr>
              <a:t> 2016 conference</a:t>
            </a:r>
          </a:p>
          <a:p>
            <a:pPr algn="ctr"/>
            <a:endParaRPr lang="en-US" sz="800" dirty="0" smtClean="0">
              <a:solidFill>
                <a:schemeClr val="bg1"/>
              </a:solidFill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Montpellier, France | 17-20 October 2016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2" y="1059218"/>
            <a:ext cx="3891869" cy="239234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37" y="782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2D problem formulation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3437" y="59791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Initial and boundary setting                                 Material properties</a:t>
            </a:r>
            <a:endParaRPr lang="en-US" sz="200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5580110" y="2355726"/>
            <a:ext cx="2896189" cy="1630657"/>
            <a:chOff x="5508104" y="2715766"/>
            <a:chExt cx="2896189" cy="1630657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" b="53580"/>
            <a:stretch/>
          </p:blipFill>
          <p:spPr>
            <a:xfrm>
              <a:off x="5508104" y="2787774"/>
              <a:ext cx="2896189" cy="1558649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 bwMode="auto">
            <a:xfrm>
              <a:off x="5580112" y="2715766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5998917" y="4267256"/>
            <a:ext cx="2058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rgbClr val="00589C"/>
                </a:solidFill>
              </a:rPr>
              <a:t>After </a:t>
            </a:r>
            <a:r>
              <a:rPr lang="en-US" sz="1000" i="1" dirty="0" err="1" smtClean="0">
                <a:solidFill>
                  <a:srgbClr val="00589C"/>
                </a:solidFill>
              </a:rPr>
              <a:t>Malkovski</a:t>
            </a:r>
            <a:r>
              <a:rPr lang="en-US" sz="1000" i="1" dirty="0" smtClean="0">
                <a:solidFill>
                  <a:srgbClr val="00589C"/>
                </a:solidFill>
              </a:rPr>
              <a:t> and </a:t>
            </a:r>
            <a:r>
              <a:rPr lang="en-US" sz="1000" i="1" dirty="0" err="1" smtClean="0">
                <a:solidFill>
                  <a:srgbClr val="00589C"/>
                </a:solidFill>
              </a:rPr>
              <a:t>Magri</a:t>
            </a:r>
            <a:r>
              <a:rPr lang="en-US" sz="1000" i="1" dirty="0" smtClean="0">
                <a:solidFill>
                  <a:srgbClr val="00589C"/>
                </a:solidFill>
              </a:rPr>
              <a:t> (2016)</a:t>
            </a:r>
            <a:endParaRPr lang="en-US" sz="1000" i="1" dirty="0">
              <a:solidFill>
                <a:srgbClr val="00589C"/>
              </a:solidFill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83676"/>
              </p:ext>
            </p:extLst>
          </p:nvPr>
        </p:nvGraphicFramePr>
        <p:xfrm>
          <a:off x="4647445" y="1307773"/>
          <a:ext cx="445325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567"/>
                <a:gridCol w="740093"/>
                <a:gridCol w="649605"/>
                <a:gridCol w="908367"/>
                <a:gridCol w="775017"/>
                <a:gridCol w="6496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[-]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Symbol" panose="05050102010706020507" pitchFamily="18" charset="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[-]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b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[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K^-1]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Symbol" panose="05050102010706020507" pitchFamily="18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600" b="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[J/m^3/K]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l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[W/M/K]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k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[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m^2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]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Symbol" panose="05050102010706020507" pitchFamily="18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3.63e-3</a:t>
                      </a:r>
                      <a:endParaRPr lang="en-US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1e-3</a:t>
                      </a:r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4.3e-4</a:t>
                      </a:r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4200</a:t>
                      </a:r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1.7e-3</a:t>
                      </a:r>
                      <a:endParaRPr 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80621" y="4030082"/>
                <a:ext cx="3308406" cy="254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crit</m:t>
                          </m:r>
                        </m:sup>
                      </m:sSubSup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 =3.63 </m:t>
                          </m:r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=2.42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753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1" y="4030082"/>
                <a:ext cx="3308406" cy="254237"/>
              </a:xfrm>
              <a:prstGeom prst="rect">
                <a:avLst/>
              </a:prstGeom>
              <a:blipFill rotWithShape="0">
                <a:blip r:embed="rId4"/>
                <a:stretch>
                  <a:fillRect l="-921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476084" y="3554906"/>
                <a:ext cx="34198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func>
                        <m:func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πx</m:t>
                              </m:r>
                            </m:e>
                          </m:d>
                        </m:e>
                      </m:func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÷±1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degC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4" y="3554906"/>
                <a:ext cx="3419847" cy="246221"/>
              </a:xfrm>
              <a:prstGeom prst="rect">
                <a:avLst/>
              </a:prstGeom>
              <a:blipFill rotWithShape="0">
                <a:blip r:embed="rId5"/>
                <a:stretch>
                  <a:fillRect r="-357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574"/>
            <a:ext cx="9144000" cy="339367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(Golem-moose) @ 30 years – Ra = 830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(Golem-moose) @ 30 years – </a:t>
            </a:r>
            <a:r>
              <a:rPr lang="en-US" dirty="0" err="1" smtClean="0"/>
              <a:t>isoviscous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231"/>
            <a:ext cx="9144000" cy="33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795"/>
            <a:ext cx="9144000" cy="31719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@ approx. 30 years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@ approx. 30 years (middle plane)</a:t>
            </a: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" y="1059582"/>
            <a:ext cx="4489999" cy="3420000"/>
          </a:xfrm>
        </p:spPr>
      </p:pic>
    </p:spTree>
    <p:extLst>
      <p:ext uri="{BB962C8B-B14F-4D97-AF65-F5344CB8AC3E}">
        <p14:creationId xmlns:p14="http://schemas.microsoft.com/office/powerpoint/2010/main" val="28856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@ approx. 30 years (middle plane)</a:t>
            </a: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" y="1059582"/>
            <a:ext cx="4489999" cy="3420000"/>
          </a:xfr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16" y="1052736"/>
            <a:ext cx="45322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41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of EOS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709"/>
            <a:ext cx="9144000" cy="31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51520" y="1203598"/>
            <a:ext cx="3923928" cy="2235801"/>
            <a:chOff x="4419600" y="2031490"/>
            <a:chExt cx="4648199" cy="2864819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031490"/>
              <a:ext cx="4648199" cy="231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143" b="28592"/>
            <a:stretch/>
          </p:blipFill>
          <p:spPr bwMode="auto">
            <a:xfrm>
              <a:off x="6106499" y="4343400"/>
              <a:ext cx="637200" cy="55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feld 7"/>
          <p:cNvSpPr txBox="1"/>
          <p:nvPr/>
        </p:nvSpPr>
        <p:spPr>
          <a:xfrm>
            <a:off x="3437" y="782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3D problem formulation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437" y="59791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Initial and boundary setting                                 Material properties</a:t>
            </a:r>
            <a:endParaRPr lang="en-US" sz="2000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01725"/>
            <a:ext cx="2346325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pieren 19"/>
          <p:cNvGrpSpPr/>
          <p:nvPr/>
        </p:nvGrpSpPr>
        <p:grpSpPr>
          <a:xfrm>
            <a:off x="5626394" y="2705331"/>
            <a:ext cx="3059592" cy="1728192"/>
            <a:chOff x="5508104" y="2715766"/>
            <a:chExt cx="2896189" cy="1630657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" b="53580"/>
            <a:stretch/>
          </p:blipFill>
          <p:spPr>
            <a:xfrm>
              <a:off x="5508104" y="2787774"/>
              <a:ext cx="2896189" cy="1558649"/>
            </a:xfrm>
            <a:prstGeom prst="rect">
              <a:avLst/>
            </a:prstGeom>
          </p:spPr>
        </p:pic>
        <p:sp>
          <p:nvSpPr>
            <p:cNvPr id="22" name="Rechteck 21"/>
            <p:cNvSpPr/>
            <p:nvPr/>
          </p:nvSpPr>
          <p:spPr bwMode="auto">
            <a:xfrm>
              <a:off x="5580112" y="2715766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/>
              <p:cNvSpPr txBox="1"/>
              <p:nvPr/>
            </p:nvSpPr>
            <p:spPr>
              <a:xfrm>
                <a:off x="421310" y="4083918"/>
                <a:ext cx="3377335" cy="254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crit</m:t>
                        </m:r>
                      </m:sup>
                    </m:sSubSup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 =3.63 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=2.42</m:t>
                        </m:r>
                      </m:e>
                    </m:d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1350</m:t>
                    </m:r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0" y="4083918"/>
                <a:ext cx="3377335" cy="254237"/>
              </a:xfrm>
              <a:prstGeom prst="rect">
                <a:avLst/>
              </a:prstGeom>
              <a:blipFill rotWithShape="0">
                <a:blip r:embed="rId6"/>
                <a:stretch>
                  <a:fillRect l="-19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/>
              <p:cNvSpPr txBox="1"/>
              <p:nvPr/>
            </p:nvSpPr>
            <p:spPr>
              <a:xfrm>
                <a:off x="421310" y="3446317"/>
                <a:ext cx="35477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func>
                        <m:func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÷±1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degC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0" y="3446317"/>
                <a:ext cx="3547766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72" r="-1375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0" y="1234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@ approx. 80 </a:t>
            </a:r>
            <a:r>
              <a:rPr lang="en-US" dirty="0" err="1" smtClean="0"/>
              <a:t>kyears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1"/>
          <a:stretch/>
        </p:blipFill>
        <p:spPr>
          <a:xfrm>
            <a:off x="395536" y="699543"/>
            <a:ext cx="8460432" cy="288032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827584" y="1419622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convective cells</a:t>
            </a:r>
            <a:endParaRPr lang="en-US" sz="16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75687" r="28605"/>
          <a:stretch/>
        </p:blipFill>
        <p:spPr>
          <a:xfrm>
            <a:off x="2789548" y="3507854"/>
            <a:ext cx="3672408" cy="101506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575573" y="13888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4 convective cells</a:t>
            </a:r>
            <a:endParaRPr lang="en-US" sz="1800" dirty="0"/>
          </a:p>
        </p:txBody>
      </p:sp>
      <p:sp>
        <p:nvSpPr>
          <p:cNvPr id="8" name="Textfeld 7"/>
          <p:cNvSpPr txBox="1"/>
          <p:nvPr/>
        </p:nvSpPr>
        <p:spPr>
          <a:xfrm>
            <a:off x="6489835" y="127560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5 convective cells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14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0" y="1234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@ approx. 80 </a:t>
            </a:r>
            <a:r>
              <a:rPr lang="en-US" dirty="0" err="1" smtClean="0"/>
              <a:t>kyears</a:t>
            </a:r>
            <a:r>
              <a:rPr lang="en-US" dirty="0" smtClean="0"/>
              <a:t> (plane 4.2 km)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5150"/>
            <a:ext cx="3384376" cy="4490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3745" r="12733" b="3745"/>
          <a:stretch/>
        </p:blipFill>
        <p:spPr>
          <a:xfrm>
            <a:off x="5004048" y="843558"/>
            <a:ext cx="3456384" cy="345638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5004048" y="843558"/>
            <a:ext cx="3456384" cy="34563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13" name="Gerader Verbinder 12"/>
          <p:cNvCxnSpPr/>
          <p:nvPr/>
        </p:nvCxnSpPr>
        <p:spPr bwMode="auto">
          <a:xfrm>
            <a:off x="5004048" y="3579862"/>
            <a:ext cx="3456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r Verbinder 14"/>
          <p:cNvCxnSpPr/>
          <p:nvPr/>
        </p:nvCxnSpPr>
        <p:spPr bwMode="auto">
          <a:xfrm flipH="1" flipV="1">
            <a:off x="3563888" y="699542"/>
            <a:ext cx="144016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r Verbinder 16"/>
          <p:cNvCxnSpPr/>
          <p:nvPr/>
        </p:nvCxnSpPr>
        <p:spPr bwMode="auto">
          <a:xfrm flipH="1">
            <a:off x="3707904" y="3579862"/>
            <a:ext cx="1296144" cy="10081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/>
          <p:cNvSpPr txBox="1"/>
          <p:nvPr/>
        </p:nvSpPr>
        <p:spPr>
          <a:xfrm>
            <a:off x="5580112" y="84355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Moose vs </a:t>
            </a:r>
            <a:r>
              <a:rPr lang="en-US" dirty="0" err="1" smtClean="0"/>
              <a:t>Feflow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/>
              <p:cNvSpPr txBox="1"/>
              <p:nvPr/>
            </p:nvSpPr>
            <p:spPr>
              <a:xfrm>
                <a:off x="0" y="267494"/>
                <a:ext cx="9144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u="sng" dirty="0" smtClean="0">
                    <a:solidFill>
                      <a:srgbClr val="004D95"/>
                    </a:solidFill>
                  </a:rPr>
                  <a:t>Fluid buoyant flow</a:t>
                </a:r>
                <a:r>
                  <a:rPr lang="en-US" sz="1800" dirty="0" smtClean="0"/>
                  <a:t> </a:t>
                </a:r>
              </a:p>
              <a:p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Self-sustained (perturbing) flow driven by onset of fluid density gradients (</a:t>
                </a:r>
                <a:r>
                  <a:rPr lang="en-US" sz="1800" dirty="0" err="1" smtClean="0"/>
                  <a:t>Netwons</a:t>
                </a:r>
                <a:r>
                  <a:rPr lang="en-US" sz="1800" dirty="0" smtClean="0"/>
                  <a:t>’ law of cooling </a:t>
                </a:r>
                <a:r>
                  <a:rPr lang="en-US" sz="1800" dirty="0" smtClean="0">
                    <a:sym typeface="Wingdings" panose="05000000000000000000" pitchFamily="2" charset="2"/>
                  </a:rPr>
                  <a:t>=&gt;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800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sz="1800" dirty="0" smtClean="0"/>
                  <a:t> ~ </a:t>
                </a:r>
                <a14:m>
                  <m:oMath xmlns:m="http://schemas.openxmlformats.org/officeDocument/2006/math">
                    <m:r>
                      <a:rPr lang="de-DE" sz="1800" i="1" dirty="0">
                        <a:latin typeface="Cambria Math"/>
                        <a:ea typeface="Cambria Math"/>
                      </a:rPr>
                      <m:t>≈</m:t>
                    </m:r>
                    <m:r>
                      <a:rPr lang="de-DE" sz="1800" i="1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de-DE" sz="18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de-DE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de-DE" sz="18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de-DE" sz="1800" i="1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US" sz="1800" dirty="0" smtClean="0"/>
                  <a:t>)  </a:t>
                </a:r>
              </a:p>
            </p:txBody>
          </p:sp>
        </mc:Choice>
        <mc:Fallback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494"/>
                <a:ext cx="914400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0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6151418" y="6905"/>
            <a:ext cx="299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004D95"/>
                </a:solidFill>
              </a:rPr>
              <a:t>Introduction</a:t>
            </a:r>
            <a:endParaRPr lang="en-US" dirty="0">
              <a:solidFill>
                <a:srgbClr val="004D9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 bwMode="auto">
          <a:xfrm flipV="1">
            <a:off x="6151418" y="423782"/>
            <a:ext cx="2992582" cy="7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clrChange>
              <a:clrFrom>
                <a:srgbClr val="52596A"/>
              </a:clrFrom>
              <a:clrTo>
                <a:srgbClr val="52596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7" y="1467823"/>
            <a:ext cx="2989559" cy="162432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77672"/>
            <a:ext cx="2833667" cy="144362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0754" y="3075806"/>
            <a:ext cx="483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4D95"/>
                </a:solidFill>
              </a:rPr>
              <a:t>3D streamlines (vorticity equation) and </a:t>
            </a:r>
            <a:r>
              <a:rPr lang="en-US" sz="1400" dirty="0" smtClean="0">
                <a:solidFill>
                  <a:srgbClr val="004D95"/>
                </a:solidFill>
              </a:rPr>
              <a:t>thermal anomalies </a:t>
            </a:r>
            <a:endParaRPr lang="en-US" sz="1400" dirty="0">
              <a:solidFill>
                <a:srgbClr val="004D9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59" y="1620014"/>
            <a:ext cx="3383977" cy="24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0" y="1234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results comparison @ approx. 80 </a:t>
            </a:r>
            <a:r>
              <a:rPr lang="en-US" dirty="0" err="1" smtClean="0"/>
              <a:t>kyears</a:t>
            </a:r>
            <a:r>
              <a:rPr lang="en-US" dirty="0" smtClean="0"/>
              <a:t> (plane 4.2 km)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5150"/>
            <a:ext cx="3384376" cy="449016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3745" r="12733" b="3745"/>
          <a:stretch/>
        </p:blipFill>
        <p:spPr>
          <a:xfrm>
            <a:off x="5004048" y="843558"/>
            <a:ext cx="3456384" cy="345638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5004048" y="843558"/>
            <a:ext cx="3456384" cy="34563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cxnSp>
        <p:nvCxnSpPr>
          <p:cNvPr id="13" name="Gerader Verbinder 12"/>
          <p:cNvCxnSpPr/>
          <p:nvPr/>
        </p:nvCxnSpPr>
        <p:spPr bwMode="auto">
          <a:xfrm>
            <a:off x="5004048" y="3579862"/>
            <a:ext cx="34563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r Verbinder 14"/>
          <p:cNvCxnSpPr/>
          <p:nvPr/>
        </p:nvCxnSpPr>
        <p:spPr bwMode="auto">
          <a:xfrm flipH="1" flipV="1">
            <a:off x="3563888" y="699542"/>
            <a:ext cx="144016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Gerader Verbinder 16"/>
          <p:cNvCxnSpPr/>
          <p:nvPr/>
        </p:nvCxnSpPr>
        <p:spPr bwMode="auto">
          <a:xfrm flipH="1">
            <a:off x="3707904" y="3579862"/>
            <a:ext cx="1296144" cy="10081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feld 17"/>
          <p:cNvSpPr txBox="1"/>
          <p:nvPr/>
        </p:nvSpPr>
        <p:spPr>
          <a:xfrm>
            <a:off x="5580112" y="843558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Moose vs </a:t>
            </a:r>
            <a:r>
              <a:rPr lang="en-US" dirty="0" err="1" smtClean="0"/>
              <a:t>Feflow</a:t>
            </a:r>
            <a:endParaRPr lang="en-US" dirty="0"/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1143838" y="880022"/>
            <a:ext cx="1800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mit Pfeil 13"/>
          <p:cNvCxnSpPr/>
          <p:nvPr/>
        </p:nvCxnSpPr>
        <p:spPr bwMode="auto">
          <a:xfrm>
            <a:off x="1215846" y="1075141"/>
            <a:ext cx="13681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/>
          <p:cNvCxnSpPr/>
          <p:nvPr/>
        </p:nvCxnSpPr>
        <p:spPr bwMode="auto">
          <a:xfrm>
            <a:off x="1124533" y="1363173"/>
            <a:ext cx="10801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feld 18"/>
          <p:cNvSpPr txBox="1"/>
          <p:nvPr/>
        </p:nvSpPr>
        <p:spPr>
          <a:xfrm>
            <a:off x="1700208" y="67625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C00000"/>
                </a:solidFill>
                <a:latin typeface="Symbol" panose="05050102010706020507" pitchFamily="18" charset="2"/>
              </a:rPr>
              <a:t>l</a:t>
            </a:r>
            <a:r>
              <a:rPr lang="en-US" sz="1000" dirty="0" smtClean="0">
                <a:solidFill>
                  <a:srgbClr val="C00000"/>
                </a:solidFill>
              </a:rPr>
              <a:t>~3200 m</a:t>
            </a:r>
            <a:endParaRPr lang="en-US" sz="1000" dirty="0">
              <a:solidFill>
                <a:srgbClr val="C0000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595191" y="880022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ymbol" panose="05050102010706020507" pitchFamily="18" charset="2"/>
              </a:rPr>
              <a:t>l</a:t>
            </a:r>
            <a:r>
              <a:rPr lang="en-US" sz="1000" dirty="0" smtClean="0"/>
              <a:t>~2600 m</a:t>
            </a:r>
            <a:endParaRPr lang="en-US" sz="1000" dirty="0"/>
          </a:p>
        </p:txBody>
      </p:sp>
      <p:sp>
        <p:nvSpPr>
          <p:cNvPr id="21" name="Textfeld 20"/>
          <p:cNvSpPr txBox="1"/>
          <p:nvPr/>
        </p:nvSpPr>
        <p:spPr>
          <a:xfrm>
            <a:off x="1359862" y="1155799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B0F0"/>
                </a:solidFill>
                <a:latin typeface="Symbol" panose="05050102010706020507" pitchFamily="18" charset="2"/>
              </a:rPr>
              <a:t>l</a:t>
            </a:r>
            <a:r>
              <a:rPr lang="en-US" sz="1000" dirty="0" smtClean="0">
                <a:solidFill>
                  <a:srgbClr val="00B0F0"/>
                </a:solidFill>
              </a:rPr>
              <a:t>~2000 m</a:t>
            </a:r>
            <a:endParaRPr lang="en-US" sz="1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-2904" y="915566"/>
            <a:ext cx="91396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400" dirty="0" smtClean="0"/>
              <a:t>Combination of linear perturbation analysis (</a:t>
            </a:r>
            <a:r>
              <a:rPr lang="en-US" sz="1200" i="1" dirty="0" err="1" smtClean="0">
                <a:solidFill>
                  <a:srgbClr val="004D95"/>
                </a:solidFill>
              </a:rPr>
              <a:t>Malkowsky</a:t>
            </a:r>
            <a:r>
              <a:rPr lang="en-US" sz="1200" i="1" dirty="0" smtClean="0">
                <a:solidFill>
                  <a:srgbClr val="004D95"/>
                </a:solidFill>
              </a:rPr>
              <a:t> &amp; </a:t>
            </a:r>
            <a:r>
              <a:rPr lang="en-US" sz="1200" i="1" dirty="0" err="1" smtClean="0">
                <a:solidFill>
                  <a:srgbClr val="004D95"/>
                </a:solidFill>
              </a:rPr>
              <a:t>Magri</a:t>
            </a:r>
            <a:r>
              <a:rPr lang="en-US" sz="1200" i="1" dirty="0" smtClean="0">
                <a:solidFill>
                  <a:srgbClr val="004D95"/>
                </a:solidFill>
              </a:rPr>
              <a:t>, 2016</a:t>
            </a:r>
            <a:r>
              <a:rPr lang="en-US" sz="1400" dirty="0" smtClean="0"/>
              <a:t>) and numerical simulations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Correctly </a:t>
            </a:r>
            <a:r>
              <a:rPr lang="en-US" sz="1400" dirty="0" smtClean="0"/>
              <a:t>predicts onset of fault </a:t>
            </a:r>
            <a:r>
              <a:rPr lang="en-US" sz="1400" dirty="0" smtClean="0"/>
              <a:t>convection</a:t>
            </a:r>
            <a:endParaRPr lang="en-US" sz="1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In 2D: excellent temperature fit of all numerical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In 3D: temperature patterns and ranges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r>
              <a:rPr lang="de-DE" sz="1400" dirty="0" smtClean="0"/>
              <a:t>qualitative </a:t>
            </a:r>
            <a:r>
              <a:rPr lang="de-DE" sz="1400" dirty="0" err="1" smtClean="0"/>
              <a:t>similar</a:t>
            </a:r>
            <a:r>
              <a:rPr lang="de-DE" sz="1400" dirty="0" smtClean="0"/>
              <a:t>, however differences exist: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de-DE" sz="1400" dirty="0" smtClean="0"/>
              <a:t>Mesh convergence?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de-DE" sz="1400" dirty="0" smtClean="0"/>
              <a:t>Numerical error propagation?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de-DE" sz="1400" dirty="0" smtClean="0"/>
              <a:t>Time stepping?    ... To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investigated</a:t>
            </a:r>
            <a:endParaRPr lang="de-DE" sz="1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14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1400" dirty="0" smtClean="0"/>
              <a:t>The </a:t>
            </a:r>
            <a:r>
              <a:rPr lang="de-DE" sz="1400" dirty="0" smtClean="0"/>
              <a:t>presented study further stresses that: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de-DE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3D </a:t>
            </a:r>
            <a:r>
              <a:rPr lang="de-DE" sz="1400" dirty="0" smtClean="0"/>
              <a:t>large-scale DD flow is an </a:t>
            </a:r>
            <a:r>
              <a:rPr lang="de-DE" sz="1400" dirty="0" err="1" smtClean="0"/>
              <a:t>extremely</a:t>
            </a:r>
            <a:r>
              <a:rPr lang="de-DE" sz="1400" dirty="0" smtClean="0"/>
              <a:t> </a:t>
            </a:r>
            <a:r>
              <a:rPr lang="de-DE" sz="1400" dirty="0" smtClean="0"/>
              <a:t>non-linear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self-perturbing</a:t>
            </a:r>
            <a:r>
              <a:rPr lang="de-DE" sz="1400" dirty="0" smtClean="0"/>
              <a:t> </a:t>
            </a:r>
            <a:r>
              <a:rPr lang="de-DE" sz="1400" dirty="0" err="1" smtClean="0"/>
              <a:t>problem</a:t>
            </a:r>
            <a:endParaRPr lang="de-DE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Results of case-studies must be interpreted carefully and require additional constraints (</a:t>
            </a:r>
            <a:r>
              <a:rPr lang="de-DE" sz="1400" dirty="0" err="1" smtClean="0"/>
              <a:t>field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de-DE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sz="1400" dirty="0" smtClean="0"/>
              <a:t>The </a:t>
            </a:r>
            <a:r>
              <a:rPr lang="de-DE" sz="1400" dirty="0" smtClean="0"/>
              <a:t>benchmark shows OGS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smtClean="0"/>
              <a:t>MOOSE-GOLEM </a:t>
            </a:r>
            <a:r>
              <a:rPr lang="de-DE" sz="1400" dirty="0" err="1" smtClean="0"/>
              <a:t>capabilities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strongly</a:t>
            </a:r>
            <a:r>
              <a:rPr lang="de-DE" sz="1400" dirty="0" smtClean="0"/>
              <a:t> </a:t>
            </a:r>
            <a:r>
              <a:rPr lang="de-DE" sz="1400" dirty="0" smtClean="0"/>
              <a:t>coupled and  non-linear systems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37" y="782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Summary and (tentative)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6749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>
                <a:solidFill>
                  <a:srgbClr val="004D95"/>
                </a:solidFill>
              </a:rPr>
              <a:t>Fluid buoyant flow</a:t>
            </a:r>
            <a:r>
              <a:rPr lang="en-US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Recognized to play an important role in numerous natural an engineered applications</a:t>
            </a:r>
            <a:endParaRPr lang="en-US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6151418" y="6905"/>
            <a:ext cx="299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004D95"/>
                </a:solidFill>
              </a:rPr>
              <a:t>Introduction</a:t>
            </a:r>
            <a:endParaRPr lang="en-US" dirty="0">
              <a:solidFill>
                <a:srgbClr val="004D95"/>
              </a:solidFill>
            </a:endParaRPr>
          </a:p>
        </p:txBody>
      </p:sp>
      <p:cxnSp>
        <p:nvCxnSpPr>
          <p:cNvPr id="7" name="Gerader Verbinder 6"/>
          <p:cNvCxnSpPr/>
          <p:nvPr/>
        </p:nvCxnSpPr>
        <p:spPr bwMode="auto">
          <a:xfrm flipV="1">
            <a:off x="6151418" y="423782"/>
            <a:ext cx="2992582" cy="7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28326"/>
              </p:ext>
            </p:extLst>
          </p:nvPr>
        </p:nvGraphicFramePr>
        <p:xfrm>
          <a:off x="683568" y="913825"/>
          <a:ext cx="7200800" cy="3691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3136800"/>
              </a:tblGrid>
              <a:tr h="380545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 smtClean="0">
                          <a:solidFill>
                            <a:schemeClr val="tx1"/>
                          </a:solidFill>
                        </a:rPr>
                        <a:t>Case</a:t>
                      </a:r>
                      <a:endParaRPr 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 smtClean="0">
                          <a:solidFill>
                            <a:schemeClr val="tx1"/>
                          </a:solidFill>
                        </a:rPr>
                        <a:t>Pattern</a:t>
                      </a:r>
                      <a:endParaRPr lang="en-US" sz="14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5332">
                <a:tc rowSpan="3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1400" dirty="0" smtClean="0"/>
                        <a:t>Saltwater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Intrusion</a:t>
                      </a:r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</a:tr>
              <a:tr h="3753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Upconing</a:t>
                      </a:r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</a:tr>
              <a:tr h="3753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Stratification/flushing</a:t>
                      </a:r>
                      <a:endParaRPr 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5332"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err="1" smtClean="0"/>
                        <a:t>Geothermics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Heat extraction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961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HDR &amp; high-enthalpy systems</a:t>
                      </a:r>
                      <a:endParaRPr 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6609">
                <a:tc rowSpan="4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Others</a:t>
                      </a:r>
                      <a:endParaRPr lang="en-US" sz="1400" dirty="0"/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Radionuclides</a:t>
                      </a:r>
                      <a:r>
                        <a:rPr lang="en-US" sz="1000" baseline="0" dirty="0" smtClean="0"/>
                        <a:t> released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from a repository</a:t>
                      </a:r>
                      <a:endParaRPr 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221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Ore deposits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066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Diagenetic processes in sedimentary basins</a:t>
                      </a: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Magma dynamics</a:t>
                      </a:r>
                      <a:endParaRPr lang="en-US" sz="1000" dirty="0"/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400" r="17752" b="1927"/>
          <a:stretch/>
        </p:blipFill>
        <p:spPr>
          <a:xfrm>
            <a:off x="5341867" y="1219191"/>
            <a:ext cx="1944216" cy="11813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411553"/>
            <a:ext cx="1705971" cy="98349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80047"/>
            <a:ext cx="1649597" cy="7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105958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smtClean="0"/>
              <a:t>A large variety of numerical models have been developed.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smtClean="0"/>
              <a:t>“Pollutant” or “Energy” tracer models simulate the transport accurately.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smtClean="0"/>
              <a:t>High fluid density and viscosity changes: hydrodynamic properties estimation and velocity fields (pressure differentiation) not accurate.</a:t>
            </a:r>
            <a:endParaRPr lang="en-US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Mathematical modelling of onset conditions and evolution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Horton-Rogers-</a:t>
            </a:r>
            <a:r>
              <a:rPr lang="en-US" dirty="0" err="1" smtClean="0"/>
              <a:t>Lapwood</a:t>
            </a:r>
            <a:r>
              <a:rPr lang="en-US" dirty="0" smtClean="0"/>
              <a:t> problem: a classical 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75" y="1263175"/>
            <a:ext cx="3634449" cy="1224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376143" y="2571750"/>
                <a:ext cx="2303130" cy="477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num>
                        <m:den>
                          <m:r>
                            <a:rPr lang="en-US" sz="16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ρn</m:t>
                          </m:r>
                          <m:r>
                            <a:rPr lang="de-DE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143" y="2571750"/>
                <a:ext cx="2303130" cy="477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-1" y="76025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Problem formulation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4376143" y="3067358"/>
                <a:ext cx="2090893" cy="387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de-DE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den>
                    </m:f>
                    <m:r>
                      <a:rPr lang="de-DE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ρg</m:t>
                        </m:r>
                        <m: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US" sz="1600" dirty="0" smtClean="0"/>
                  <a:t>  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143" y="3067358"/>
                <a:ext cx="2090893" cy="387350"/>
              </a:xfrm>
              <a:prstGeom prst="rect">
                <a:avLst/>
              </a:prstGeom>
              <a:blipFill rotWithShape="0">
                <a:blip r:embed="rId4"/>
                <a:stretch>
                  <a:fillRect l="-349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4270759" y="3504857"/>
                <a:ext cx="4189673" cy="477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r>
                            <a:rPr lang="en-US" sz="16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de-DE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59" y="3504857"/>
                <a:ext cx="4189673" cy="477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4325507" y="4157289"/>
                <a:ext cx="2030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 </a:t>
                </a:r>
                <a:endParaRPr lang="en-US" sz="16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07" y="4157289"/>
                <a:ext cx="203023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360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>
          <a:xfrm>
            <a:off x="6355743" y="4192637"/>
            <a:ext cx="1404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IAPWS releases</a:t>
            </a:r>
            <a:endParaRPr lang="en-US" sz="1200" dirty="0"/>
          </a:p>
        </p:txBody>
      </p:sp>
      <p:sp>
        <p:nvSpPr>
          <p:cNvPr id="14" name="Textfeld 13"/>
          <p:cNvSpPr txBox="1"/>
          <p:nvPr/>
        </p:nvSpPr>
        <p:spPr>
          <a:xfrm>
            <a:off x="1680352" y="2641417"/>
            <a:ext cx="255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Fluid mass conservation</a:t>
            </a:r>
            <a:endParaRPr lang="en-US" sz="1600" dirty="0"/>
          </a:p>
        </p:txBody>
      </p:sp>
      <p:sp>
        <p:nvSpPr>
          <p:cNvPr id="22" name="Textfeld 21"/>
          <p:cNvSpPr txBox="1"/>
          <p:nvPr/>
        </p:nvSpPr>
        <p:spPr>
          <a:xfrm>
            <a:off x="1668838" y="3081037"/>
            <a:ext cx="255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Momentum (linearized)</a:t>
            </a:r>
            <a:endParaRPr lang="en-US" sz="1600" dirty="0"/>
          </a:p>
        </p:txBody>
      </p:sp>
      <p:sp>
        <p:nvSpPr>
          <p:cNvPr id="23" name="Textfeld 22"/>
          <p:cNvSpPr txBox="1"/>
          <p:nvPr/>
        </p:nvSpPr>
        <p:spPr>
          <a:xfrm>
            <a:off x="1668838" y="3637894"/>
            <a:ext cx="255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Energy (flux divergence)</a:t>
            </a:r>
            <a:endParaRPr lang="en-US" sz="1600" dirty="0"/>
          </a:p>
        </p:txBody>
      </p:sp>
      <p:sp>
        <p:nvSpPr>
          <p:cNvPr id="24" name="Textfeld 23"/>
          <p:cNvSpPr txBox="1"/>
          <p:nvPr/>
        </p:nvSpPr>
        <p:spPr>
          <a:xfrm>
            <a:off x="1680352" y="4111122"/>
            <a:ext cx="255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Equations Of State (EOS)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Horton-Rogers-</a:t>
            </a:r>
            <a:r>
              <a:rPr lang="en-US" dirty="0" err="1" smtClean="0"/>
              <a:t>Lapwood</a:t>
            </a:r>
            <a:r>
              <a:rPr lang="en-US" dirty="0" smtClean="0"/>
              <a:t> problem: a classical 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3741"/>
            <a:ext cx="3925971" cy="291601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0" y="67367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Dynamic Regimes - schematization</a:t>
            </a:r>
            <a:endParaRPr lang="en-US" sz="1400" dirty="0"/>
          </a:p>
        </p:txBody>
      </p:sp>
      <p:pic>
        <p:nvPicPr>
          <p:cNvPr id="14" name="thermal_fa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7599" b="6602"/>
          <a:stretch/>
        </p:blipFill>
        <p:spPr>
          <a:xfrm>
            <a:off x="4583333" y="981447"/>
            <a:ext cx="4464770" cy="1800000"/>
          </a:xfrm>
          <a:prstGeom prst="rect">
            <a:avLst/>
          </a:prstGeom>
        </p:spPr>
      </p:pic>
      <p:pic>
        <p:nvPicPr>
          <p:cNvPr id="20" name="solut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051" t="27600" b="8001"/>
          <a:stretch/>
        </p:blipFill>
        <p:spPr>
          <a:xfrm>
            <a:off x="4636101" y="2959902"/>
            <a:ext cx="4507899" cy="1800000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7927510" y="4155926"/>
            <a:ext cx="119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Solutal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691284" y="221171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Thermal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716015" y="664492"/>
            <a:ext cx="433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Golem-MOOSE (Cacace and </a:t>
            </a:r>
            <a:r>
              <a:rPr lang="en-US" sz="1200" dirty="0" err="1" smtClean="0"/>
              <a:t>Jacquey</a:t>
            </a:r>
            <a:r>
              <a:rPr lang="en-US" sz="1200" dirty="0" smtClean="0"/>
              <a:t>)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350409" y="4155926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589C"/>
                </a:solidFill>
              </a:rPr>
              <a:t>After </a:t>
            </a:r>
            <a:r>
              <a:rPr lang="en-US" sz="1000" dirty="0" err="1" smtClean="0">
                <a:solidFill>
                  <a:srgbClr val="00589C"/>
                </a:solidFill>
              </a:rPr>
              <a:t>Diersch</a:t>
            </a:r>
            <a:r>
              <a:rPr lang="en-US" sz="1000" dirty="0" smtClean="0">
                <a:solidFill>
                  <a:srgbClr val="00589C"/>
                </a:solidFill>
              </a:rPr>
              <a:t> (2014)</a:t>
            </a:r>
            <a:endParaRPr lang="en-US" sz="1000" dirty="0">
              <a:solidFill>
                <a:srgbClr val="005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8" t="50535"/>
          <a:stretch/>
        </p:blipFill>
        <p:spPr>
          <a:xfrm>
            <a:off x="6156176" y="2953557"/>
            <a:ext cx="1755963" cy="14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43558"/>
            <a:ext cx="3901804" cy="339770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42" b="52438"/>
          <a:stretch/>
        </p:blipFill>
        <p:spPr>
          <a:xfrm>
            <a:off x="6241556" y="699542"/>
            <a:ext cx="1800000" cy="144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8" r="55535"/>
          <a:stretch/>
        </p:blipFill>
        <p:spPr>
          <a:xfrm>
            <a:off x="395536" y="2953661"/>
            <a:ext cx="1854174" cy="144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8" b="49465"/>
          <a:stretch/>
        </p:blipFill>
        <p:spPr>
          <a:xfrm>
            <a:off x="395536" y="699542"/>
            <a:ext cx="1718802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707904" y="1491630"/>
                <a:ext cx="1344150" cy="41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491630"/>
                <a:ext cx="1344150" cy="418641"/>
              </a:xfrm>
              <a:prstGeom prst="rect">
                <a:avLst/>
              </a:prstGeom>
              <a:blipFill rotWithShape="0"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(infinitesimal perturbation) stability analysis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443273" y="4270446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589C"/>
                </a:solidFill>
              </a:rPr>
              <a:t>After </a:t>
            </a:r>
            <a:r>
              <a:rPr lang="en-US" sz="1000" dirty="0" err="1" smtClean="0">
                <a:solidFill>
                  <a:srgbClr val="00589C"/>
                </a:solidFill>
              </a:rPr>
              <a:t>Diersch</a:t>
            </a:r>
            <a:r>
              <a:rPr lang="en-US" sz="1000" dirty="0" smtClean="0">
                <a:solidFill>
                  <a:srgbClr val="00589C"/>
                </a:solidFill>
              </a:rPr>
              <a:t> (2014)</a:t>
            </a:r>
            <a:endParaRPr lang="en-US" sz="1000" dirty="0">
              <a:solidFill>
                <a:srgbClr val="005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277256"/>
            <a:ext cx="2719975" cy="224768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(infinitesimal perturbation) stability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4860032" y="821755"/>
                <a:ext cx="3902927" cy="82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crit</m:t>
                          </m:r>
                        </m:sup>
                      </m:sSubSup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∆, 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8.19</m:t>
                                          </m:r>
                                        </m:num>
                                        <m:den>
                                          <m:r>
                                            <a:rPr lang="de-DE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de-DE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π</m:t>
                                          </m:r>
                                        </m:e>
                                        <m:sup>
                                          <m:r>
                                            <a:rPr lang="de-DE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de-DE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sSup>
                        <m:sSup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821755"/>
                <a:ext cx="3902927" cy="827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915566"/>
            <a:ext cx="2370350" cy="173012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707904" y="562488"/>
            <a:ext cx="2058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rgbClr val="00589C"/>
                </a:solidFill>
              </a:rPr>
              <a:t>After </a:t>
            </a:r>
            <a:r>
              <a:rPr lang="en-US" sz="1000" i="1" dirty="0" err="1" smtClean="0">
                <a:solidFill>
                  <a:srgbClr val="00589C"/>
                </a:solidFill>
              </a:rPr>
              <a:t>Malkovski</a:t>
            </a:r>
            <a:r>
              <a:rPr lang="en-US" sz="1000" i="1" dirty="0" smtClean="0">
                <a:solidFill>
                  <a:srgbClr val="00589C"/>
                </a:solidFill>
              </a:rPr>
              <a:t> and </a:t>
            </a:r>
            <a:r>
              <a:rPr lang="en-US" sz="1000" i="1" dirty="0" err="1" smtClean="0">
                <a:solidFill>
                  <a:srgbClr val="00589C"/>
                </a:solidFill>
              </a:rPr>
              <a:t>Magri</a:t>
            </a:r>
            <a:r>
              <a:rPr lang="en-US" sz="1000" i="1" dirty="0" smtClean="0">
                <a:solidFill>
                  <a:srgbClr val="00589C"/>
                </a:solidFill>
              </a:rPr>
              <a:t> (2016)</a:t>
            </a:r>
            <a:endParaRPr lang="en-US" sz="1000" i="1" dirty="0">
              <a:solidFill>
                <a:srgbClr val="00589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339021" y="3507854"/>
                <a:ext cx="1923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(1 − </m:t>
                      </m:r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21" y="3507854"/>
                <a:ext cx="19235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222" r="-412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403648" y="3939902"/>
                <a:ext cx="1266757" cy="417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de-DE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sz="1800" dirty="0" smtClean="0"/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939902"/>
                <a:ext cx="1266757" cy="417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547664" y="264569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Assumptions: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334067" y="3075806"/>
                <a:ext cx="939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de-DE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67" y="3075806"/>
                <a:ext cx="93936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195" r="-454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5272772" y="1780629"/>
                <a:ext cx="3077446" cy="509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,         ∆ = 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772" y="1780629"/>
                <a:ext cx="3077446" cy="50962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26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-2" y="132879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Numerical simulators used – this study</a:t>
            </a:r>
            <a:endParaRPr lang="en-US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179512" y="699542"/>
            <a:ext cx="4248472" cy="1800200"/>
          </a:xfrm>
          <a:prstGeom prst="roundRect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1979712" y="2715766"/>
            <a:ext cx="5616624" cy="1800200"/>
          </a:xfrm>
          <a:prstGeom prst="roundRect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4761914" y="699542"/>
            <a:ext cx="4176464" cy="1800200"/>
          </a:xfrm>
          <a:prstGeom prst="roundRect">
            <a:avLst/>
          </a:prstGeom>
          <a:noFill/>
          <a:ln w="28575" cap="flat" cmpd="sng" algn="ctr">
            <a:solidFill>
              <a:srgbClr val="004D9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79512" y="1022414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(license)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FEM unstructured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External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Boussinesq</a:t>
            </a:r>
            <a:r>
              <a:rPr lang="en-US" sz="1800" dirty="0" smtClean="0"/>
              <a:t> approx. / </a:t>
            </a:r>
            <a:r>
              <a:rPr lang="en-US" sz="1800" dirty="0" err="1" smtClean="0"/>
              <a:t>advective</a:t>
            </a:r>
            <a:r>
              <a:rPr lang="en-US" sz="1800" dirty="0" smtClean="0"/>
              <a:t> form 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757376" y="1022414"/>
            <a:ext cx="418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Opensource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THM(C)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FEM unstructured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External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Boussinesq</a:t>
            </a:r>
            <a:r>
              <a:rPr lang="en-US" sz="1800" dirty="0" smtClean="0"/>
              <a:t> approx. / </a:t>
            </a:r>
            <a:r>
              <a:rPr lang="en-US" sz="1800" dirty="0" err="1" smtClean="0"/>
              <a:t>advective</a:t>
            </a:r>
            <a:r>
              <a:rPr lang="en-US" sz="1800" dirty="0" smtClean="0"/>
              <a:t> form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979712" y="3048592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Opensource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THM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FEM unstructured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Monolithic coupling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Non-</a:t>
            </a:r>
            <a:r>
              <a:rPr lang="en-US" sz="1800" dirty="0" err="1" smtClean="0"/>
              <a:t>Boussinesq</a:t>
            </a:r>
            <a:r>
              <a:rPr lang="en-US" sz="1800" dirty="0" smtClean="0"/>
              <a:t> / Flux divergence/</a:t>
            </a:r>
            <a:r>
              <a:rPr lang="en-US" sz="1800" dirty="0" err="1" smtClean="0"/>
              <a:t>advective</a:t>
            </a:r>
            <a:r>
              <a:rPr lang="en-US" sz="1800" dirty="0" smtClean="0"/>
              <a:t> form 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82" y="560250"/>
            <a:ext cx="1426719" cy="28803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757376" y="876485"/>
            <a:ext cx="418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 smtClean="0">
                <a:solidFill>
                  <a:srgbClr val="004D95"/>
                </a:solidFill>
              </a:rPr>
              <a:t>Kolditz</a:t>
            </a:r>
            <a:r>
              <a:rPr lang="en-US" sz="1000" i="1" dirty="0" smtClean="0">
                <a:solidFill>
                  <a:srgbClr val="004D95"/>
                </a:solidFill>
              </a:rPr>
              <a:t> et al. (2012</a:t>
            </a:r>
            <a:r>
              <a:rPr lang="en-US" sz="1000" i="1" dirty="0" smtClean="0">
                <a:solidFill>
                  <a:srgbClr val="004D95"/>
                </a:solidFill>
              </a:rPr>
              <a:t>)</a:t>
            </a:r>
            <a:endParaRPr lang="en-US" sz="1000" i="1" dirty="0">
              <a:solidFill>
                <a:srgbClr val="004D95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79512" y="876485"/>
            <a:ext cx="4248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 smtClean="0">
                <a:solidFill>
                  <a:srgbClr val="004D95"/>
                </a:solidFill>
              </a:rPr>
              <a:t>Diersch</a:t>
            </a:r>
            <a:r>
              <a:rPr lang="en-US" sz="1000" i="1" dirty="0" smtClean="0">
                <a:solidFill>
                  <a:srgbClr val="004D95"/>
                </a:solidFill>
              </a:rPr>
              <a:t> (2014)</a:t>
            </a:r>
            <a:endParaRPr lang="en-US" sz="1000" i="1" dirty="0">
              <a:solidFill>
                <a:srgbClr val="004D95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979712" y="2925481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rgbClr val="004D95"/>
                </a:solidFill>
              </a:rPr>
              <a:t>Gaston et al. (2009) - </a:t>
            </a:r>
            <a:r>
              <a:rPr lang="en-US" sz="1000" i="1" dirty="0" err="1" smtClean="0">
                <a:solidFill>
                  <a:srgbClr val="004D95"/>
                </a:solidFill>
              </a:rPr>
              <a:t>Jacquey</a:t>
            </a:r>
            <a:r>
              <a:rPr lang="en-US" sz="1000" i="1" dirty="0" smtClean="0">
                <a:solidFill>
                  <a:srgbClr val="004D95"/>
                </a:solidFill>
              </a:rPr>
              <a:t> and Cacace (poster S1), </a:t>
            </a:r>
            <a:r>
              <a:rPr lang="en-US" sz="1000" i="1" dirty="0" err="1" smtClean="0">
                <a:solidFill>
                  <a:srgbClr val="004D95"/>
                </a:solidFill>
              </a:rPr>
              <a:t>Jacquey</a:t>
            </a:r>
            <a:r>
              <a:rPr lang="en-US" sz="1000" i="1" dirty="0" smtClean="0">
                <a:solidFill>
                  <a:srgbClr val="004D95"/>
                </a:solidFill>
              </a:rPr>
              <a:t> et al. (oral S3), Cacace et al (poster S6)</a:t>
            </a:r>
            <a:endParaRPr lang="en-US" sz="1000" i="1" dirty="0">
              <a:solidFill>
                <a:srgbClr val="004D95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12679"/>
            <a:ext cx="1339075" cy="401723"/>
          </a:xfrm>
          <a:prstGeom prst="rect">
            <a:avLst/>
          </a:prstGeom>
        </p:spPr>
      </p:pic>
      <p:sp>
        <p:nvSpPr>
          <p:cNvPr id="19" name="Abgerundetes Rechteck 18"/>
          <p:cNvSpPr/>
          <p:nvPr/>
        </p:nvSpPr>
        <p:spPr bwMode="auto">
          <a:xfrm>
            <a:off x="3491881" y="2571750"/>
            <a:ext cx="2736304" cy="343777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60" y="2529501"/>
            <a:ext cx="1536750" cy="506088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4908214" y="2540470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589C"/>
                </a:solidFill>
              </a:rPr>
              <a:t> - GOLEM</a:t>
            </a:r>
            <a:endParaRPr lang="en-US" sz="2000" b="1" dirty="0">
              <a:solidFill>
                <a:srgbClr val="0058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FZ_Praesentation_DE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639</Words>
  <Application>Microsoft Office PowerPoint</Application>
  <PresentationFormat>Bildschirmpräsentation (16:9)</PresentationFormat>
  <Paragraphs>153</Paragraphs>
  <Slides>21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1" baseType="lpstr">
      <vt:lpstr>Arial Unicode MS</vt:lpstr>
      <vt:lpstr>MS PGothic</vt:lpstr>
      <vt:lpstr>MS PGothic</vt:lpstr>
      <vt:lpstr>Arial</vt:lpstr>
      <vt:lpstr>Cambria Math</vt:lpstr>
      <vt:lpstr>Courier New</vt:lpstr>
      <vt:lpstr>Symbol</vt:lpstr>
      <vt:lpstr>Verdana</vt:lpstr>
      <vt:lpstr>Wingdings</vt:lpstr>
      <vt:lpstr>GFZ_Praesentation_DE</vt:lpstr>
      <vt:lpstr>Testing numerical codes  for simulating 3D thermal convection  in faulted geothermal systems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rhanna</dc:creator>
  <cp:lastModifiedBy>cacace</cp:lastModifiedBy>
  <cp:revision>56</cp:revision>
  <dcterms:created xsi:type="dcterms:W3CDTF">2011-11-07T09:52:11Z</dcterms:created>
  <dcterms:modified xsi:type="dcterms:W3CDTF">2016-10-12T08:31:32Z</dcterms:modified>
</cp:coreProperties>
</file>